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6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01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4084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EFD5FA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Введение в искусственный интеллект</a:t>
            </a:r>
            <a:endParaRPr lang="en-US" sz="6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518898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Искусственный интеллект (ИИ) - это область информатики, занимающаяся созданием интеллектуальных систем. Системы ИИ способны выполнять задачи, требующие человеческого интеллекта, такие как решение задач, принятие решений, распознавание образов и естественный язык.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91751" y="6738104"/>
            <a:ext cx="13977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AA</a:t>
            </a:r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36BE984F-EFE2-3ACD-3543-37DA95DE0037}"/>
              </a:ext>
            </a:extLst>
          </p:cNvPr>
          <p:cNvSpPr/>
          <p:nvPr/>
        </p:nvSpPr>
        <p:spPr>
          <a:xfrm>
            <a:off x="6756439" y="6618074"/>
            <a:ext cx="3699525" cy="894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ru-RU" sz="2000" dirty="0">
                <a:solidFill>
                  <a:srgbClr val="C7CDD6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Авторы</a:t>
            </a:r>
            <a:r>
              <a:rPr lang="en-US" sz="2000" dirty="0">
                <a:solidFill>
                  <a:srgbClr val="C7CDD6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:</a:t>
            </a:r>
            <a:r>
              <a:rPr lang="ru-RU" sz="2000" dirty="0">
                <a:solidFill>
                  <a:srgbClr val="C7CDD6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 Акбарзода А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902196DC-8B8F-ACCB-CF70-7D255C5F1968}"/>
              </a:ext>
            </a:extLst>
          </p:cNvPr>
          <p:cNvSpPr/>
          <p:nvPr/>
        </p:nvSpPr>
        <p:spPr>
          <a:xfrm>
            <a:off x="7819110" y="7058536"/>
            <a:ext cx="2089388" cy="518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ru-RU" sz="2000" dirty="0">
                <a:solidFill>
                  <a:srgbClr val="C7CDD6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Деканозов И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1D192C9-089D-D3E0-5EB4-0BC9C664780A}"/>
              </a:ext>
            </a:extLst>
          </p:cNvPr>
          <p:cNvSpPr/>
          <p:nvPr/>
        </p:nvSpPr>
        <p:spPr>
          <a:xfrm>
            <a:off x="12791661" y="7732643"/>
            <a:ext cx="1769165" cy="407505"/>
          </a:xfrm>
          <a:prstGeom prst="rect">
            <a:avLst/>
          </a:prstGeom>
          <a:solidFill>
            <a:srgbClr val="242429"/>
          </a:solidFill>
          <a:ln>
            <a:solidFill>
              <a:srgbClr val="2424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EFD5FA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Будущее ИИ: тенденции и прогнозы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5C5C61"/>
          </a:solidFill>
          <a:ln/>
        </p:spPr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C5C61"/>
          </a:solidFill>
          <a:ln/>
        </p:spPr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7" name="Text 4"/>
          <p:cNvSpPr/>
          <p:nvPr/>
        </p:nvSpPr>
        <p:spPr>
          <a:xfrm>
            <a:off x="1037868" y="2645569"/>
            <a:ext cx="12870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1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4390430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Рост вычислительной мощности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Повышение производительности компьютеров, возможность для более сложных алгоритмов.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C5C61"/>
          </a:solidFill>
          <a:ln/>
        </p:spPr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12" name="Text 9"/>
          <p:cNvSpPr/>
          <p:nvPr/>
        </p:nvSpPr>
        <p:spPr>
          <a:xfrm>
            <a:off x="1011079" y="4489013"/>
            <a:ext cx="182285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2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89393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Развитие алгоритмов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Создание новых алгоритмов, улучшение существующих моделей.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C5C61"/>
          </a:solidFill>
          <a:ln/>
        </p:spPr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17" name="Text 14"/>
          <p:cNvSpPr/>
          <p:nvPr/>
        </p:nvSpPr>
        <p:spPr>
          <a:xfrm>
            <a:off x="1006793" y="6332458"/>
            <a:ext cx="19085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3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4741426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Расширение областей применения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Внедрение ИИ в новые сферы жизни, решение все более сложных задач.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252" y="1058228"/>
            <a:ext cx="7704296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dirty="0">
                <a:solidFill>
                  <a:srgbClr val="EFD5FA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Основные концепции и принципы ИИ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06252" y="2883456"/>
            <a:ext cx="462796" cy="462796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5" name="Text 2"/>
          <p:cNvSpPr/>
          <p:nvPr/>
        </p:nvSpPr>
        <p:spPr>
          <a:xfrm>
            <a:off x="6377583" y="2960608"/>
            <a:ext cx="12001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1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874669" y="2883456"/>
            <a:ext cx="2648188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Машинное обучение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874669" y="3328035"/>
            <a:ext cx="3080980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Способность ИИ учиться на данных без явного программирования.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61270" y="2883456"/>
            <a:ext cx="462796" cy="462796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9" name="Text 6"/>
          <p:cNvSpPr/>
          <p:nvPr/>
        </p:nvSpPr>
        <p:spPr>
          <a:xfrm>
            <a:off x="10307598" y="2960608"/>
            <a:ext cx="170021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2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829687" y="2883456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Глубокое обучение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829687" y="3328035"/>
            <a:ext cx="3080980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Подмножество машинного обучения, использующее многослойные нейронные сети для сложных задач.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06252" y="5081349"/>
            <a:ext cx="462796" cy="462796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3" name="Text 10"/>
          <p:cNvSpPr/>
          <p:nvPr/>
        </p:nvSpPr>
        <p:spPr>
          <a:xfrm>
            <a:off x="6348651" y="5158502"/>
            <a:ext cx="177998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3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874669" y="5081349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Нейронные сети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874669" y="5525929"/>
            <a:ext cx="3080980" cy="164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Имитируют работу человеческого мозга, используя взаимосвязанные узлы для обработки информации.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10161270" y="5081349"/>
            <a:ext cx="462796" cy="462796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7" name="Text 14"/>
          <p:cNvSpPr/>
          <p:nvPr/>
        </p:nvSpPr>
        <p:spPr>
          <a:xfrm>
            <a:off x="10299025" y="5158502"/>
            <a:ext cx="187285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4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0829687" y="5081349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Алгоритмы поиска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829687" y="5525929"/>
            <a:ext cx="3080980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Используются для поиска оптимальных решений в сложных задачах, например, в планировании или игре.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1AED404-503B-355F-FD2D-056B657DB018}"/>
              </a:ext>
            </a:extLst>
          </p:cNvPr>
          <p:cNvSpPr/>
          <p:nvPr/>
        </p:nvSpPr>
        <p:spPr>
          <a:xfrm>
            <a:off x="12801069" y="7723823"/>
            <a:ext cx="1769165" cy="407505"/>
          </a:xfrm>
          <a:prstGeom prst="rect">
            <a:avLst/>
          </a:prstGeom>
          <a:solidFill>
            <a:srgbClr val="242429"/>
          </a:solidFill>
          <a:ln>
            <a:solidFill>
              <a:srgbClr val="2424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9532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Методы и алгоритмы машинного обучения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9437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Обучение с учителем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ИИ обучается на размеченных данных, чтобы предсказывать результаты.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0626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Обучение без учителя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ИИ обучается на неразмеченных данных, чтобы обнаружить закономерности.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38394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Обучение с подкреплением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ИИ учится путем взаимодействия с окружающей средой, получая награды за желаемые действия.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0274ED1-A423-4369-16A9-956D7625CB58}"/>
              </a:ext>
            </a:extLst>
          </p:cNvPr>
          <p:cNvSpPr/>
          <p:nvPr/>
        </p:nvSpPr>
        <p:spPr>
          <a:xfrm>
            <a:off x="12791661" y="7732643"/>
            <a:ext cx="1769165" cy="407505"/>
          </a:xfrm>
          <a:prstGeom prst="rect">
            <a:avLst/>
          </a:prstGeom>
          <a:solidFill>
            <a:srgbClr val="242429"/>
          </a:solidFill>
          <a:ln>
            <a:solidFill>
              <a:srgbClr val="2424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700" y="2721769"/>
            <a:ext cx="4953000" cy="278606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46760" y="756999"/>
            <a:ext cx="7650480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EFD5FA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Применение ИИ в различных отраслях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746760" y="2410778"/>
            <a:ext cx="3718560" cy="2253496"/>
          </a:xfrm>
          <a:prstGeom prst="roundRect">
            <a:avLst>
              <a:gd name="adj" fmla="val 1420"/>
            </a:avLst>
          </a:prstGeom>
          <a:solidFill>
            <a:srgbClr val="434348"/>
          </a:solidFill>
          <a:ln/>
        </p:spPr>
      </p:sp>
      <p:sp>
        <p:nvSpPr>
          <p:cNvPr id="6" name="Text 2"/>
          <p:cNvSpPr/>
          <p:nvPr/>
        </p:nvSpPr>
        <p:spPr>
          <a:xfrm>
            <a:off x="960120" y="2624137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Здравоохранение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60120" y="3085505"/>
            <a:ext cx="3291840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Диагностика заболеваний, разработка лекарств, персонализированная медицина.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4678680" y="2410778"/>
            <a:ext cx="3718560" cy="2253496"/>
          </a:xfrm>
          <a:prstGeom prst="roundRect">
            <a:avLst>
              <a:gd name="adj" fmla="val 1420"/>
            </a:avLst>
          </a:prstGeom>
          <a:solidFill>
            <a:srgbClr val="434348"/>
          </a:solidFill>
          <a:ln/>
        </p:spPr>
      </p:sp>
      <p:sp>
        <p:nvSpPr>
          <p:cNvPr id="9" name="Text 5"/>
          <p:cNvSpPr/>
          <p:nvPr/>
        </p:nvSpPr>
        <p:spPr>
          <a:xfrm>
            <a:off x="4892040" y="2624137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Финансы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4892040" y="3085505"/>
            <a:ext cx="3291840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Обнаружение мошенничества, управление рисками, автоматизация инвестиций.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746760" y="4877633"/>
            <a:ext cx="3718560" cy="2594848"/>
          </a:xfrm>
          <a:prstGeom prst="roundRect">
            <a:avLst>
              <a:gd name="adj" fmla="val 1234"/>
            </a:avLst>
          </a:prstGeom>
          <a:solidFill>
            <a:srgbClr val="434348"/>
          </a:solidFill>
          <a:ln/>
        </p:spPr>
      </p:sp>
      <p:sp>
        <p:nvSpPr>
          <p:cNvPr id="12" name="Text 8"/>
          <p:cNvSpPr/>
          <p:nvPr/>
        </p:nvSpPr>
        <p:spPr>
          <a:xfrm>
            <a:off x="960120" y="5090993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Транспорт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60120" y="5552361"/>
            <a:ext cx="3291840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Автопилоты, управление трафиком, оптимизация логистики.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4678680" y="4877633"/>
            <a:ext cx="3718560" cy="2594848"/>
          </a:xfrm>
          <a:prstGeom prst="roundRect">
            <a:avLst>
              <a:gd name="adj" fmla="val 1234"/>
            </a:avLst>
          </a:prstGeom>
          <a:solidFill>
            <a:srgbClr val="434348"/>
          </a:solidFill>
          <a:ln/>
        </p:spPr>
      </p:sp>
      <p:sp>
        <p:nvSpPr>
          <p:cNvPr id="15" name="Text 11"/>
          <p:cNvSpPr/>
          <p:nvPr/>
        </p:nvSpPr>
        <p:spPr>
          <a:xfrm>
            <a:off x="4892040" y="5090993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Образование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4892040" y="5552361"/>
            <a:ext cx="3291840" cy="1706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Персонализированное обучение, интеллектуальные системы оценки, автоматизированное обучение.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908" y="500420"/>
            <a:ext cx="7870984" cy="1136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EFD5FA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Этические аспекты использования ИИ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908" y="1909763"/>
            <a:ext cx="909280" cy="1454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4961" y="2091571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Приватность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304961" y="2484715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Защита персональных данных, контроль доступа к информации.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908" y="3364587"/>
            <a:ext cx="909280" cy="14548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04961" y="3546396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Справедливость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304961" y="3939540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Предупреждение дискриминации и неравенства в алгоритмах.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908" y="4819412"/>
            <a:ext cx="909280" cy="14548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04961" y="5001220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Ответственность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304961" y="5394365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Определение ответственности за действия систем ИИ.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908" y="6274237"/>
            <a:ext cx="909280" cy="14548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04961" y="6456045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Безопасность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304961" y="6849189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Защита от злонамеренного использования ИИ.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7A6B810-E64B-B6C8-9779-D17FE9B5F55A}"/>
              </a:ext>
            </a:extLst>
          </p:cNvPr>
          <p:cNvSpPr/>
          <p:nvPr/>
        </p:nvSpPr>
        <p:spPr>
          <a:xfrm>
            <a:off x="12791661" y="7732643"/>
            <a:ext cx="1769165" cy="407505"/>
          </a:xfrm>
          <a:prstGeom prst="rect">
            <a:avLst/>
          </a:prstGeom>
          <a:solidFill>
            <a:srgbClr val="242429"/>
          </a:solidFill>
          <a:ln>
            <a:solidFill>
              <a:srgbClr val="2424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143869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EFD5FA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Перспективы развития ИИ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73441" y="1625918"/>
            <a:ext cx="30480" cy="5998845"/>
          </a:xfrm>
          <a:prstGeom prst="roundRect">
            <a:avLst>
              <a:gd name="adj" fmla="val 108513"/>
            </a:avLst>
          </a:prstGeom>
          <a:solidFill>
            <a:srgbClr val="5C5C61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106692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C5C61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1873925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7" name="Text 4"/>
          <p:cNvSpPr/>
          <p:nvPr/>
        </p:nvSpPr>
        <p:spPr>
          <a:xfrm>
            <a:off x="6524268" y="1956554"/>
            <a:ext cx="12870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1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01332" y="1846302"/>
            <a:ext cx="6057424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Расширенные возможности машинного обучения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01332" y="2667476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Улучшение существующих алгоритмов, разработка новых методов.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06208" y="4294584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C5C61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061817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12" name="Text 9"/>
          <p:cNvSpPr/>
          <p:nvPr/>
        </p:nvSpPr>
        <p:spPr>
          <a:xfrm>
            <a:off x="6497479" y="4144447"/>
            <a:ext cx="182285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2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01332" y="4034195"/>
            <a:ext cx="3892034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Повышенная интеграция ИИ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01332" y="4510921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Широкое внедрение ИИ в различных отраслях и сферах жизни.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06208" y="6138029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C5C61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5905262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4348"/>
          </a:solidFill>
          <a:ln/>
        </p:spPr>
      </p:sp>
      <p:sp>
        <p:nvSpPr>
          <p:cNvPr id="17" name="Text 14"/>
          <p:cNvSpPr/>
          <p:nvPr/>
        </p:nvSpPr>
        <p:spPr>
          <a:xfrm>
            <a:off x="6493193" y="5987891"/>
            <a:ext cx="19085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3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801332" y="5877639"/>
            <a:ext cx="6057424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Развитие искусственного интеллекта общего назначения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01332" y="669881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Создание систем, обладающих широким спектром интеллектуальных способностей.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146DB41-9637-9307-FFF8-0C96D2B290BB}"/>
              </a:ext>
            </a:extLst>
          </p:cNvPr>
          <p:cNvSpPr/>
          <p:nvPr/>
        </p:nvSpPr>
        <p:spPr>
          <a:xfrm>
            <a:off x="12791661" y="7732643"/>
            <a:ext cx="1769165" cy="407505"/>
          </a:xfrm>
          <a:prstGeom prst="rect">
            <a:avLst/>
          </a:prstGeom>
          <a:solidFill>
            <a:srgbClr val="242429"/>
          </a:solidFill>
          <a:ln>
            <a:solidFill>
              <a:srgbClr val="2424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11912"/>
            <a:ext cx="74566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Ограничения и вызовы ИИ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060853"/>
            <a:ext cx="7556421" cy="5156835"/>
          </a:xfrm>
          <a:prstGeom prst="roundRect">
            <a:avLst>
              <a:gd name="adj" fmla="val 66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068473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21218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Недостаток общих знаний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89024" y="2212181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ИИ ограничен узкоспециализированными задачами.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7810" y="3444597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58830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Неспособность к творчеству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289024" y="3588306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ИИ не может создавать оригинальные идеи или произведения искусства.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287810" y="4820722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96443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Проблемы с интерпретацией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289024" y="4964430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Сложно понять логику принятия решений системами ИИ.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287810" y="6196846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6340554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Риск злонамеренного использования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289024" y="6340554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ИИ может быть использован для вредоносных целей.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52FB1CA-AEFE-8428-A71D-1B8CBB69E26F}"/>
              </a:ext>
            </a:extLst>
          </p:cNvPr>
          <p:cNvSpPr/>
          <p:nvPr/>
        </p:nvSpPr>
        <p:spPr>
          <a:xfrm>
            <a:off x="12791661" y="7732643"/>
            <a:ext cx="1769165" cy="407505"/>
          </a:xfrm>
          <a:prstGeom prst="rect">
            <a:avLst/>
          </a:prstGeom>
          <a:solidFill>
            <a:srgbClr val="242429"/>
          </a:solidFill>
          <a:ln>
            <a:solidFill>
              <a:srgbClr val="2424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8636" y="922139"/>
            <a:ext cx="6647021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EFD5FA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Роль человека в эпоху ИИ</a:t>
            </a:r>
            <a:endParaRPr lang="en-US" sz="4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636" y="1903095"/>
            <a:ext cx="530185" cy="5301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8636" y="2645331"/>
            <a:ext cx="35391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Креативность и инновации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28636" y="3103840"/>
            <a:ext cx="3670697" cy="101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ИИ не может заменить человеческую изобретательность и творческие способности.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468" y="1903095"/>
            <a:ext cx="530185" cy="5301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7468" y="2645331"/>
            <a:ext cx="3670697" cy="6627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Этические рассуждения и принятие решений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17468" y="3435191"/>
            <a:ext cx="3670697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ИИ нуждается в человеческом контроле и этической оценке.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636" y="4757738"/>
            <a:ext cx="530185" cy="5301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8636" y="5499973"/>
            <a:ext cx="3670697" cy="6627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Сотрудничество и взаимодействие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228636" y="6289834"/>
            <a:ext cx="3670697" cy="101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Человек и ИИ должны работать вместе для достижения общих целей.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7468" y="4757738"/>
            <a:ext cx="530185" cy="5301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7468" y="5499973"/>
            <a:ext cx="2715101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Развитие и обучение</a:t>
            </a:r>
            <a:endParaRPr lang="en-US" sz="2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0217468" y="5958483"/>
            <a:ext cx="3670697" cy="101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Человек должен развиваться и обучаться, чтобы оставаться конкурентоспособным в эпоху ИИ.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F624A77-894E-1316-9C5A-FFF8399CAE2D}"/>
              </a:ext>
            </a:extLst>
          </p:cNvPr>
          <p:cNvSpPr/>
          <p:nvPr/>
        </p:nvSpPr>
        <p:spPr>
          <a:xfrm>
            <a:off x="12791661" y="7732643"/>
            <a:ext cx="1769165" cy="407505"/>
          </a:xfrm>
          <a:prstGeom prst="rect">
            <a:avLst/>
          </a:prstGeom>
          <a:solidFill>
            <a:srgbClr val="242429"/>
          </a:solidFill>
          <a:ln>
            <a:solidFill>
              <a:srgbClr val="2424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3143"/>
            <a:ext cx="105345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Влияние ИИ на общество и экономику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95550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5785"/>
            <a:ext cx="41207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Повышение производительности труда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170533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Автоматизация рутинных задач, увеличение эффективности.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495550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5904"/>
            <a:ext cx="38280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Создание новых профессий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54704" y="581632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Развитие новых отраслей и сфер деятельности.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495550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25785"/>
            <a:ext cx="35369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Изменение образа жизни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15738" y="5816203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Улучшение качества жизни, доступ к новым услугам и возможностям.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8D14C99-B67E-1AF9-61F1-6A46E2CE327E}"/>
              </a:ext>
            </a:extLst>
          </p:cNvPr>
          <p:cNvSpPr/>
          <p:nvPr/>
        </p:nvSpPr>
        <p:spPr>
          <a:xfrm>
            <a:off x="12791661" y="7732643"/>
            <a:ext cx="1769165" cy="407505"/>
          </a:xfrm>
          <a:prstGeom prst="rect">
            <a:avLst/>
          </a:prstGeom>
          <a:solidFill>
            <a:srgbClr val="242429"/>
          </a:solidFill>
          <a:ln>
            <a:solidFill>
              <a:srgbClr val="2424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498</Words>
  <Application>Microsoft Office PowerPoint</Application>
  <PresentationFormat>Произвольный</PresentationFormat>
  <Paragraphs>98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2" baseType="lpstr"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62008</cp:lastModifiedBy>
  <cp:revision>4</cp:revision>
  <dcterms:created xsi:type="dcterms:W3CDTF">2024-10-01T07:12:29Z</dcterms:created>
  <dcterms:modified xsi:type="dcterms:W3CDTF">2024-10-01T07:16:16Z</dcterms:modified>
</cp:coreProperties>
</file>